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63904-5E7E-4A25-900C-A647BD4120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D1F06-9B72-4C6C-96A6-205CA0C6C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E0F56-88CA-4CC8-B473-372CC1079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404E-061D-4210-9FA4-0E499974F226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75C28-74C3-40DC-8E19-D7A772F90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1F829-9BAC-46AE-99B3-9937F5742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6724-BA3D-45AB-A651-429EC8F79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758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D06C5-66DA-4FBE-93CD-BD63AAA91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5186F-D966-4604-8522-F407052F6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83C36-0CAA-4376-BE27-99F26941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404E-061D-4210-9FA4-0E499974F226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D2E25-072B-4797-8CBE-D0527C1B1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DDF26-93C7-4537-B7FD-408A90AFD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6724-BA3D-45AB-A651-429EC8F79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790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3ACC1F-1368-4F99-B7DE-127C66AAE9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E98E58-409C-4FD9-8DB5-C4F14D5239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15919-46B6-4413-9AAF-E81B73724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404E-061D-4210-9FA4-0E499974F226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83803-1FE4-4B70-BAC2-8720C56BC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2117A-147E-4DBC-ACF8-AF2FE5F5E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6724-BA3D-45AB-A651-429EC8F79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58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AB10A-BD3D-40E9-8EA0-8E730057D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6A364-90AD-405E-9A34-2E78F1F01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F7B01-C0A3-4854-A927-5E0E53CCB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404E-061D-4210-9FA4-0E499974F226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6040B-C2DF-45A3-82EF-BE3788B90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B11AC-90FE-428F-8724-83516DCC6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6724-BA3D-45AB-A651-429EC8F79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321F4-662E-47B6-80D4-26630F27C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146AB-40E7-42E8-8122-EA21ADD3B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C9E5F-1F97-470E-83FD-7E717102C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404E-061D-4210-9FA4-0E499974F226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A583F-7E80-4233-9EB9-1DDF3E631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E76D3-C142-43F2-8989-582D5D9F7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6724-BA3D-45AB-A651-429EC8F79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5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63F57-6BA5-42E2-A339-C0097A9EB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E7230-7C67-4790-AE8F-D777DCAA2F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1778E-C9F3-4C47-98FE-7DC976364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58F1AF-7B92-4849-B9B6-B99CC9B58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404E-061D-4210-9FA4-0E499974F226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6473B3-C272-4CEC-8494-3EBB2A071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C1A661-EA9B-411E-B9D9-2A37E3097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6724-BA3D-45AB-A651-429EC8F79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501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E3C6A-7C13-4EC4-BFD3-2BBC65F66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ADFA6-0FB5-4699-89F0-235DC9395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399208-46A7-4029-AD85-AD2F09A58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1E3446-5157-4986-95BD-4232CC57A5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6061A5-F855-4CFD-BC1A-4706A701D4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C832D5-8247-4B24-BEAB-367376772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404E-061D-4210-9FA4-0E499974F226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6314F6-D3DF-4F8A-BC88-7EA137B21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172A9F-0072-4E47-A771-2127210FB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6724-BA3D-45AB-A651-429EC8F79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92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25903-311F-4C1A-B335-1AE43609F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16FA0E-26A4-4405-BBCD-3412983CB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404E-061D-4210-9FA4-0E499974F226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9833A9-CB91-4589-8BE5-BDB5AED46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17D1C5-ECBA-49BD-A1BA-12D1A647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6724-BA3D-45AB-A651-429EC8F79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12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80F87E-CC66-4484-AA55-9821B4AA8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404E-061D-4210-9FA4-0E499974F226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F95F26-265C-4136-A757-11EB4277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7AF1D2-46F0-4C14-9F76-22260A7A1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6724-BA3D-45AB-A651-429EC8F79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01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F4E15-F7EE-4267-8B07-2F7FF1C44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6A4CE-DB29-4CF2-9AA1-AC4C183E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F18123-9D53-4947-ADE2-F41D43859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CC874-D6CD-43A4-A059-A135D607A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404E-061D-4210-9FA4-0E499974F226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ED11C3-B971-43BF-9C7A-5790F0B5F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11C0CE-104E-424F-AB16-13E41B47F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6724-BA3D-45AB-A651-429EC8F79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0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BF14D-8185-4B78-8171-CA2AFDCC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47F7CA-65F3-4625-9F57-3544DBB877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00AE58-78D9-4D6E-BBCB-09FC78760D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4D0F9E-6324-4A97-98BD-B994E2F8E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404E-061D-4210-9FA4-0E499974F226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DD124-7B23-4295-AC9B-AE9060FFF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2091C-F34A-4FB7-9F5F-BAB772651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6724-BA3D-45AB-A651-429EC8F79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57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7E51E0-B3C8-4AB5-8D19-02694C64B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B72D4-A757-4814-850B-E70A9FBEC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B4B30-210C-41A7-B099-FFD615C2AF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7404E-061D-4210-9FA4-0E499974F226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39D1F-203F-40C6-819E-D4775D21ED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EC1A0-FD99-4A1F-A133-2FDC0758E9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16724-BA3D-45AB-A651-429EC8F79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2CF196B-1D8F-4380-9A4C-96ADAC01A2B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93517" y="0"/>
            <a:ext cx="419100" cy="5746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0C48EA9-F127-47DB-8858-F116B9A277B7}"/>
              </a:ext>
            </a:extLst>
          </p:cNvPr>
          <p:cNvSpPr txBox="1"/>
          <p:nvPr/>
        </p:nvSpPr>
        <p:spPr>
          <a:xfrm>
            <a:off x="1109709" y="96621"/>
            <a:ext cx="8939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assoon Infant Std" panose="020B0503020103030203" pitchFamily="34" charset="0"/>
              </a:rPr>
              <a:t>Our Lady of Perpetual </a:t>
            </a:r>
            <a:r>
              <a:rPr lang="en-US" sz="1400" dirty="0" err="1">
                <a:latin typeface="Sassoon Infant Std" panose="020B0503020103030203" pitchFamily="34" charset="0"/>
              </a:rPr>
              <a:t>Succour</a:t>
            </a:r>
            <a:r>
              <a:rPr lang="en-US" sz="1400" dirty="0">
                <a:latin typeface="Sassoon Infant Std" panose="020B0503020103030203" pitchFamily="34" charset="0"/>
              </a:rPr>
              <a:t> Catholic Primary Academy</a:t>
            </a:r>
          </a:p>
          <a:p>
            <a:pPr algn="ctr"/>
            <a:endParaRPr lang="en-US" sz="600" b="1" u="sng" dirty="0">
              <a:latin typeface="Sassoon Infant Std" panose="020B0503020103030203" pitchFamily="34" charset="0"/>
            </a:endParaRPr>
          </a:p>
          <a:p>
            <a:pPr algn="ctr"/>
            <a:r>
              <a:rPr lang="en-US" sz="1600" b="1" u="sng" dirty="0">
                <a:latin typeface="Sassoon Infant Std" panose="020B0503020103030203" pitchFamily="34" charset="0"/>
              </a:rPr>
              <a:t>Whole School Provision</a:t>
            </a:r>
            <a:endParaRPr lang="en-GB" sz="1600" b="1" u="sng" dirty="0">
              <a:latin typeface="Sassoon Infant Std" panose="020B05030201030302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F4ABD4-1F68-416A-8CA8-73ED01963B6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365451" y="0"/>
            <a:ext cx="419100" cy="5746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BB60BE-273A-4587-90DF-1ACF35D624C6}"/>
              </a:ext>
            </a:extLst>
          </p:cNvPr>
          <p:cNvSpPr txBox="1"/>
          <p:nvPr/>
        </p:nvSpPr>
        <p:spPr>
          <a:xfrm>
            <a:off x="565209" y="707635"/>
            <a:ext cx="10940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assoon Infant Std" panose="020B0503020103030203" pitchFamily="34" charset="0"/>
              </a:rPr>
              <a:t>All children receive Quality First Teaching. However, some children may need access to additional support. 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Below is our offer of provision for Quality First Teaching and a range of further support we provide. </a:t>
            </a:r>
            <a:endParaRPr lang="en-GB" sz="1400" dirty="0">
              <a:latin typeface="Sassoon Infant Std" panose="020B0503020103030203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5D7EAAA-E821-4E08-B830-657DF29FA2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824990"/>
              </p:ext>
            </p:extLst>
          </p:nvPr>
        </p:nvGraphicFramePr>
        <p:xfrm>
          <a:off x="293517" y="1366394"/>
          <a:ext cx="11425008" cy="54898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6252">
                  <a:extLst>
                    <a:ext uri="{9D8B030D-6E8A-4147-A177-3AD203B41FA5}">
                      <a16:colId xmlns:a16="http://schemas.microsoft.com/office/drawing/2014/main" val="1370826886"/>
                    </a:ext>
                  </a:extLst>
                </a:gridCol>
                <a:gridCol w="2856252">
                  <a:extLst>
                    <a:ext uri="{9D8B030D-6E8A-4147-A177-3AD203B41FA5}">
                      <a16:colId xmlns:a16="http://schemas.microsoft.com/office/drawing/2014/main" val="1054829602"/>
                    </a:ext>
                  </a:extLst>
                </a:gridCol>
                <a:gridCol w="2856252">
                  <a:extLst>
                    <a:ext uri="{9D8B030D-6E8A-4147-A177-3AD203B41FA5}">
                      <a16:colId xmlns:a16="http://schemas.microsoft.com/office/drawing/2014/main" val="1007077958"/>
                    </a:ext>
                  </a:extLst>
                </a:gridCol>
                <a:gridCol w="2856252">
                  <a:extLst>
                    <a:ext uri="{9D8B030D-6E8A-4147-A177-3AD203B41FA5}">
                      <a16:colId xmlns:a16="http://schemas.microsoft.com/office/drawing/2014/main" val="4231226630"/>
                    </a:ext>
                  </a:extLst>
                </a:gridCol>
              </a:tblGrid>
              <a:tr h="33872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Wave 1 – Inclusive Quality First Teaching</a:t>
                      </a:r>
                      <a:endParaRPr lang="en-GB" sz="1600" b="1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747150"/>
                  </a:ext>
                </a:extLst>
              </a:tr>
              <a:tr h="52896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Cognition and Learning</a:t>
                      </a:r>
                      <a:endParaRPr lang="en-GB" sz="1600" b="1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Communication and Interaction</a:t>
                      </a:r>
                      <a:endParaRPr lang="en-GB" sz="1600" b="1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Social, Emotional and </a:t>
                      </a:r>
                    </a:p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Mental Health</a:t>
                      </a:r>
                      <a:endParaRPr lang="en-GB" sz="1600" b="1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Sensory and / or physical</a:t>
                      </a:r>
                      <a:endParaRPr lang="en-GB" sz="1600" b="1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342183"/>
                  </a:ext>
                </a:extLst>
              </a:tr>
              <a:tr h="4370907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Lesson planning which meets the needs of all children and uses a high challenge, low threat approach. 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Pre-teaching groups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Explicitly taught vocabulary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Chunked instructions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Range of questioning techniques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Retrieval practice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Modelling using ‘I do, we do, you do’ 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Adults support and groupings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Response marking and feedback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Differentiation in delivery, outcome and recording methods (including ICT).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Scaffolding and writing frames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Word banks, mats and models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Interventions and boosters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Working walls and displays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Dyslexic friendly classrooms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Visual, auditory, </a:t>
                      </a:r>
                      <a:r>
                        <a:rPr lang="en-US" sz="1300" dirty="0" err="1">
                          <a:latin typeface="Sassoon Infant Std" panose="020B0503020103030203" pitchFamily="34" charset="0"/>
                        </a:rPr>
                        <a:t>kinaesthetic</a:t>
                      </a:r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 activities within lessons.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Brain breaks</a:t>
                      </a:r>
                      <a:endParaRPr lang="en-GB" sz="1400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Teacher and TA support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Simplified language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Explicit teaching of vocabulary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Vocabulary rich classrooms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Use of check lists and visual prompts, including visual timetables.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Talk partners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Chunked tasks and instructions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Explicit success criteria check lists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Timers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Gesturing and signing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Accurate language modelling by staff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Explicit teaching of independence and self help skills.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Additional processing and response times.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Whole school universal mental health provision, such as Mental Health Week.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Whole school </a:t>
                      </a:r>
                      <a:r>
                        <a:rPr lang="en-US" sz="1400" dirty="0" err="1">
                          <a:latin typeface="Sassoon Infant Std" panose="020B0503020103030203" pitchFamily="34" charset="0"/>
                        </a:rPr>
                        <a:t>behaviour</a:t>
                      </a: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 system, including virtues, star in the jar, special mention.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PSHE/RSE and virtues curriculum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Liturgies and opportunities for prayer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Class based reward systems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Mental health workout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Emotional regulation check ins, alongside worry monster and worry box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Faithful Friends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Buddies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Interventions, such as Amazing Me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Extra Curricular opportunities, such as wellbeing club and </a:t>
                      </a:r>
                      <a:r>
                        <a:rPr lang="en-US" sz="1400" dirty="0" err="1">
                          <a:latin typeface="Sassoon Infant Std" panose="020B0503020103030203" pitchFamily="34" charset="0"/>
                        </a:rPr>
                        <a:t>zentangle</a:t>
                      </a: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 club.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Opportunities for pupil voice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Seating plans and seating arrangements.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Concrete and visual materials and objects of reference.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Routines supported by visual cues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ICT to support learning and recording.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Handwriting support materials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Ear defenders and auditory equipment.</a:t>
                      </a:r>
                    </a:p>
                    <a:p>
                      <a:endParaRPr lang="en-US" sz="1400" dirty="0">
                        <a:latin typeface="Sassoon Infant Std" panose="020B0503020103030203" pitchFamily="34" charset="0"/>
                      </a:endParaRPr>
                    </a:p>
                    <a:p>
                      <a:endParaRPr lang="en-US" sz="1400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778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458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5D7EAAA-E821-4E08-B830-657DF29FA2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570303"/>
              </p:ext>
            </p:extLst>
          </p:nvPr>
        </p:nvGraphicFramePr>
        <p:xfrm>
          <a:off x="383496" y="163189"/>
          <a:ext cx="11425008" cy="3581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6252">
                  <a:extLst>
                    <a:ext uri="{9D8B030D-6E8A-4147-A177-3AD203B41FA5}">
                      <a16:colId xmlns:a16="http://schemas.microsoft.com/office/drawing/2014/main" val="1370826886"/>
                    </a:ext>
                  </a:extLst>
                </a:gridCol>
                <a:gridCol w="2856252">
                  <a:extLst>
                    <a:ext uri="{9D8B030D-6E8A-4147-A177-3AD203B41FA5}">
                      <a16:colId xmlns:a16="http://schemas.microsoft.com/office/drawing/2014/main" val="1054829602"/>
                    </a:ext>
                  </a:extLst>
                </a:gridCol>
                <a:gridCol w="2856252">
                  <a:extLst>
                    <a:ext uri="{9D8B030D-6E8A-4147-A177-3AD203B41FA5}">
                      <a16:colId xmlns:a16="http://schemas.microsoft.com/office/drawing/2014/main" val="1007077958"/>
                    </a:ext>
                  </a:extLst>
                </a:gridCol>
                <a:gridCol w="2856252">
                  <a:extLst>
                    <a:ext uri="{9D8B030D-6E8A-4147-A177-3AD203B41FA5}">
                      <a16:colId xmlns:a16="http://schemas.microsoft.com/office/drawing/2014/main" val="4231226630"/>
                    </a:ext>
                  </a:extLst>
                </a:gridCol>
              </a:tblGrid>
              <a:tr h="22721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Wave 2 – Targeted Support </a:t>
                      </a:r>
                      <a:endParaRPr lang="en-GB" sz="1600" b="1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747150"/>
                  </a:ext>
                </a:extLst>
              </a:tr>
              <a:tr h="38847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Cognition and Learning</a:t>
                      </a:r>
                      <a:endParaRPr lang="en-GB" sz="1600" b="1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Communication and Interaction</a:t>
                      </a:r>
                      <a:endParaRPr lang="en-GB" sz="1600" b="1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Social, Emotional and </a:t>
                      </a:r>
                    </a:p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Mental Health</a:t>
                      </a:r>
                      <a:endParaRPr lang="en-GB" sz="1600" b="1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Sensory and / or physical</a:t>
                      </a:r>
                      <a:endParaRPr lang="en-GB" sz="1600" b="1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342183"/>
                  </a:ext>
                </a:extLst>
              </a:tr>
              <a:tr h="2642155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Booster and intervention groups to help work towards achieving specific targets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Reading overlay and dyslexia support materials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1:1 intervention, such as Little </a:t>
                      </a:r>
                      <a:r>
                        <a:rPr lang="en-US" sz="1300" dirty="0" err="1">
                          <a:latin typeface="Sassoon Infant Std" panose="020B0503020103030203" pitchFamily="34" charset="0"/>
                        </a:rPr>
                        <a:t>Wandle</a:t>
                      </a:r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 catch up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Differentiation in delivery, outcome and recording methods (including ICT).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Printed copies of lesson slides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Own learning station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Increased adult support</a:t>
                      </a:r>
                    </a:p>
                    <a:p>
                      <a:r>
                        <a:rPr lang="en-US" sz="1300" dirty="0" err="1">
                          <a:latin typeface="Sassoon Infant Std" panose="020B0503020103030203" pitchFamily="34" charset="0"/>
                        </a:rPr>
                        <a:t>Personalised</a:t>
                      </a:r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 resource banks</a:t>
                      </a:r>
                    </a:p>
                    <a:p>
                      <a:endParaRPr lang="en-US" sz="1300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Personal visual timetable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Now and Next Boards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Intervention, such as Lego Therapy, </a:t>
                      </a:r>
                      <a:r>
                        <a:rPr lang="en-US" sz="1400" dirty="0" err="1">
                          <a:latin typeface="Sassoon Infant Std" panose="020B0503020103030203" pitchFamily="34" charset="0"/>
                        </a:rPr>
                        <a:t>Colourful</a:t>
                      </a: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 Semantics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Talking Tins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1:1 intervention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Social Stories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Makaton signing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Language Boards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Picture Exchange Cards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Attention Autism </a:t>
                      </a:r>
                      <a:r>
                        <a:rPr lang="en-US" sz="1400" dirty="0" err="1">
                          <a:latin typeface="Sassoon Infant Std" panose="020B0503020103030203" pitchFamily="34" charset="0"/>
                        </a:rPr>
                        <a:t>programme</a:t>
                      </a:r>
                      <a:endParaRPr lang="en-US" sz="1400" dirty="0">
                        <a:latin typeface="Sassoon Infant Std" panose="020B0503020103030203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Support from SALT team</a:t>
                      </a:r>
                      <a:endParaRPr lang="en-GB" sz="1400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Sassoon Infant Std" panose="020B0503020103030203" pitchFamily="34" charset="0"/>
                        </a:rPr>
                        <a:t>Personalised</a:t>
                      </a: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 reward system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ELSA </a:t>
                      </a:r>
                      <a:r>
                        <a:rPr lang="en-US" sz="1400" dirty="0" err="1">
                          <a:latin typeface="Sassoon Infant Std" panose="020B0503020103030203" pitchFamily="34" charset="0"/>
                        </a:rPr>
                        <a:t>programme</a:t>
                      </a:r>
                      <a:endParaRPr lang="en-US" sz="1400" dirty="0">
                        <a:latin typeface="Sassoon Infant Std" panose="020B0503020103030203" pitchFamily="34" charset="0"/>
                      </a:endParaRP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Support through MHST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Gross motor support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Fine motor support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Home-school communication logs</a:t>
                      </a:r>
                    </a:p>
                    <a:p>
                      <a:r>
                        <a:rPr lang="en-US" sz="1400" dirty="0" err="1">
                          <a:latin typeface="Sassoon Infant Std" panose="020B0503020103030203" pitchFamily="34" charset="0"/>
                        </a:rPr>
                        <a:t>Behaviour</a:t>
                      </a: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 cue cards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Social stories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Fidget toys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Special responsibilities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Meet and Greet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Sensory Circuits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Sensory resources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Recording devices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Paper </a:t>
                      </a:r>
                      <a:r>
                        <a:rPr lang="en-US" sz="1400" dirty="0" err="1">
                          <a:latin typeface="Sassoon Infant Std" panose="020B0503020103030203" pitchFamily="34" charset="0"/>
                        </a:rPr>
                        <a:t>colour</a:t>
                      </a: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 and type of font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Pencil grip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Ear defenders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Sensory breaks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Seating and writing materials, such as wobble cushion and writing board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77892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44AEDF5-2A2F-4478-9C69-D175719FF5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161689"/>
              </p:ext>
            </p:extLst>
          </p:nvPr>
        </p:nvGraphicFramePr>
        <p:xfrm>
          <a:off x="383496" y="3906904"/>
          <a:ext cx="11425008" cy="2712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6252">
                  <a:extLst>
                    <a:ext uri="{9D8B030D-6E8A-4147-A177-3AD203B41FA5}">
                      <a16:colId xmlns:a16="http://schemas.microsoft.com/office/drawing/2014/main" val="1370826886"/>
                    </a:ext>
                  </a:extLst>
                </a:gridCol>
                <a:gridCol w="2856252">
                  <a:extLst>
                    <a:ext uri="{9D8B030D-6E8A-4147-A177-3AD203B41FA5}">
                      <a16:colId xmlns:a16="http://schemas.microsoft.com/office/drawing/2014/main" val="1054829602"/>
                    </a:ext>
                  </a:extLst>
                </a:gridCol>
                <a:gridCol w="2856252">
                  <a:extLst>
                    <a:ext uri="{9D8B030D-6E8A-4147-A177-3AD203B41FA5}">
                      <a16:colId xmlns:a16="http://schemas.microsoft.com/office/drawing/2014/main" val="1007077958"/>
                    </a:ext>
                  </a:extLst>
                </a:gridCol>
                <a:gridCol w="2856252">
                  <a:extLst>
                    <a:ext uri="{9D8B030D-6E8A-4147-A177-3AD203B41FA5}">
                      <a16:colId xmlns:a16="http://schemas.microsoft.com/office/drawing/2014/main" val="4231226630"/>
                    </a:ext>
                  </a:extLst>
                </a:gridCol>
              </a:tblGrid>
              <a:tr h="269645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Wave 3 – </a:t>
                      </a:r>
                      <a:r>
                        <a:rPr lang="en-US" sz="1600" b="1">
                          <a:latin typeface="Sassoon Infant Std" panose="020B0503020103030203" pitchFamily="34" charset="0"/>
                        </a:rPr>
                        <a:t>Higher level need </a:t>
                      </a:r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Support </a:t>
                      </a:r>
                      <a:endParaRPr lang="en-GB" sz="1600" b="1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747150"/>
                  </a:ext>
                </a:extLst>
              </a:tr>
              <a:tr h="46575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Cognition and Learning</a:t>
                      </a:r>
                      <a:endParaRPr lang="en-GB" sz="1600" b="1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Communication and Interaction</a:t>
                      </a:r>
                      <a:endParaRPr lang="en-GB" sz="1600" b="1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Social, Emotional and </a:t>
                      </a:r>
                    </a:p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Mental Health</a:t>
                      </a:r>
                      <a:endParaRPr lang="en-GB" sz="1600" b="1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Sassoon Infant Std" panose="020B0503020103030203" pitchFamily="34" charset="0"/>
                        </a:rPr>
                        <a:t>Sensory and / or physical</a:t>
                      </a:r>
                      <a:endParaRPr lang="en-GB" sz="1600" b="1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342183"/>
                  </a:ext>
                </a:extLst>
              </a:tr>
              <a:tr h="1651971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Individual provision map</a:t>
                      </a:r>
                    </a:p>
                    <a:p>
                      <a:r>
                        <a:rPr lang="en-US" sz="1300" dirty="0" err="1">
                          <a:latin typeface="Sassoon Infant Std" panose="020B0503020103030203" pitchFamily="34" charset="0"/>
                        </a:rPr>
                        <a:t>Personalised</a:t>
                      </a:r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 intervention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Outside agency support, such as Learning Support Team, EP</a:t>
                      </a:r>
                    </a:p>
                    <a:p>
                      <a:r>
                        <a:rPr lang="en-US" sz="1300" dirty="0">
                          <a:latin typeface="Sassoon Infant Std" panose="020B0503020103030203" pitchFamily="34" charset="0"/>
                        </a:rPr>
                        <a:t>Adult support (teacher, TA, SENCO)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Speech and Language support (SALT)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Communication interventions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Makaton signing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Outside agency support, such as ASD team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Adult support (Teacher, TA, SENCO)</a:t>
                      </a:r>
                      <a:endParaRPr lang="en-GB" sz="1400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Sassoon Infant Std" panose="020B0503020103030203" pitchFamily="34" charset="0"/>
                        </a:rPr>
                        <a:t>Personalised</a:t>
                      </a: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 </a:t>
                      </a:r>
                      <a:r>
                        <a:rPr lang="en-US" sz="1400" dirty="0" err="1">
                          <a:latin typeface="Sassoon Infant Std" panose="020B0503020103030203" pitchFamily="34" charset="0"/>
                        </a:rPr>
                        <a:t>behaviour</a:t>
                      </a: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 plan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Outside agency support, such as </a:t>
                      </a:r>
                      <a:r>
                        <a:rPr lang="en-US" sz="1400" dirty="0" err="1">
                          <a:latin typeface="Sassoon Infant Std" panose="020B0503020103030203" pitchFamily="34" charset="0"/>
                        </a:rPr>
                        <a:t>Behaviour</a:t>
                      </a: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 Support Team and EP)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Support from MHST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Possible risk assessment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Adult Support (TA, Teacher, SENCO)</a:t>
                      </a:r>
                    </a:p>
                    <a:p>
                      <a:endParaRPr lang="en-US" sz="1400" dirty="0">
                        <a:latin typeface="Sassoon Infant Std" panose="020B0503020103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Outside agency support, such as Occupational Therapy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Individual care plans</a:t>
                      </a:r>
                    </a:p>
                    <a:p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Possible risk assessment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Adult Support (TA, Teacher, SENCO)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Sassoon Infant Std" panose="020B0503020103030203" pitchFamily="34" charset="0"/>
                        </a:rPr>
                        <a:t>Specialised</a:t>
                      </a: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 equipment such as wheel chair, balance bike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Sassoon Infant Std" panose="020B0503020103030203" pitchFamily="34" charset="0"/>
                        </a:rPr>
                        <a:t>Technological support for learning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778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051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658</Words>
  <Application>Microsoft Office PowerPoint</Application>
  <PresentationFormat>Widescreen</PresentationFormat>
  <Paragraphs>129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Sassoon Infant Std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Thompson</dc:creator>
  <cp:lastModifiedBy>Fiona Wadsley</cp:lastModifiedBy>
  <cp:revision>13</cp:revision>
  <cp:lastPrinted>2024-05-24T12:24:09Z</cp:lastPrinted>
  <dcterms:created xsi:type="dcterms:W3CDTF">2024-05-24T09:44:23Z</dcterms:created>
  <dcterms:modified xsi:type="dcterms:W3CDTF">2024-06-20T11:27:47Z</dcterms:modified>
</cp:coreProperties>
</file>