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10361-9514-4F82-9396-56386C8B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08788F-7047-447A-A021-248173462F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BC36B-BE26-48DC-865D-9CDDB2AB0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D768-2865-48C1-BD9A-314E555212D8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75572-F66E-432D-BF44-9609F4C93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CC62C-332B-46CC-B0F5-6C3D37DBC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66FB-BBF8-49A8-A5FB-F9AFF5CE5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24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C4E86-DD88-4D18-879C-163CA9C6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CEE1D5-A677-4FC4-B7F0-6259E7FD44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867C5-05DD-4B16-918A-9CD6A1AB2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D768-2865-48C1-BD9A-314E555212D8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AF649-0ADA-49B3-AF96-5A1139365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5722D-FA2C-48E8-A694-FABA0CD9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66FB-BBF8-49A8-A5FB-F9AFF5CE5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736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3949C8-3D83-4E3B-98AE-C2FF66DA19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8ECD21-F0EF-4170-9B6D-0A669E9221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FB6D5-FA45-4174-BDB1-3C36E7D17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D768-2865-48C1-BD9A-314E555212D8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5D198-8795-434B-80C9-00DFF8504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672471-33C0-4103-8CA1-536F1635F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66FB-BBF8-49A8-A5FB-F9AFF5CE5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12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3B6D7-A7F5-4775-B7EB-DF16CB7F9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6C8A2-3335-449A-9DFA-CC86E10B1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90E82-7805-44F4-877B-A755957A4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D768-2865-48C1-BD9A-314E555212D8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CC948-F7EA-43D3-B8E6-3CB3FA6A6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8C8F4-9798-4E0A-9FB8-75C69AC1D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66FB-BBF8-49A8-A5FB-F9AFF5CE5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9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01D33-6226-4E21-AAE7-F508E78A5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3EAC8-1EAB-4D7D-9072-512CAAEC6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048CF-FA36-4EA7-A432-384F7FF2D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D768-2865-48C1-BD9A-314E555212D8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3C4EB-A0D3-40F5-8076-0CF442EC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209AA-1195-442A-9BB7-B67723534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66FB-BBF8-49A8-A5FB-F9AFF5CE5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698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43FD6-CB86-4B4A-B48D-4C9EA508C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CE484-0754-475D-8B00-89EA220EEC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CB4E6D-E103-42E4-ACF4-BE28C9713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E7444C-B592-4FAF-BBE1-6F2515C82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D768-2865-48C1-BD9A-314E555212D8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FD6EC4-A6FA-4492-8084-6D4FFDEC4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F14B4-8C7B-4225-8B35-B2D89377A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66FB-BBF8-49A8-A5FB-F9AFF5CE5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545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4B724-CA3D-4DE2-B806-A039A9594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ADD79-B857-429A-BE4B-10998AF2F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2CBF27-682A-4347-B84B-7654FE53E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F54455-BE63-46EC-8F7A-08D8991314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BAF0C3-D153-45E5-BCA1-3D3951777E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34EA5D-CE6E-4EA3-B919-E177D86E9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D768-2865-48C1-BD9A-314E555212D8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0B796B-5444-4215-B6E0-988BEB9C8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492AF0-707A-42BF-B111-DD26A4ED0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66FB-BBF8-49A8-A5FB-F9AFF5CE5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38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66F61-01DE-43EA-A9F5-6777EB1C8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355DF2-C779-4C61-8716-06AE01660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D768-2865-48C1-BD9A-314E555212D8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1DE38-34CD-46AD-B200-7C87E5117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4F1368-3B8B-4EDE-B99F-24299110B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66FB-BBF8-49A8-A5FB-F9AFF5CE5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52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E28FC7-A207-4682-A4CE-03F10985A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D768-2865-48C1-BD9A-314E555212D8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C1E76F-DC3A-49C8-A22A-95101A29C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099505-30EB-494F-8FED-4B70ACEDF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66FB-BBF8-49A8-A5FB-F9AFF5CE5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5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B7B1C-D9BA-4D76-92CB-AF9C94275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146F1-F3CE-4EA0-BF77-2F6EEDF85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94ADAF-1C2D-4305-8FD0-F067F6DF6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656DEA-CEF7-40AD-B070-BA7BF2F5A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D768-2865-48C1-BD9A-314E555212D8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CD79D-1A09-4F7A-ACE9-57F3BA2F2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204C59-2797-43B6-8F32-1A4201931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66FB-BBF8-49A8-A5FB-F9AFF5CE5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158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12D29-83F2-4630-9697-67EAB27CA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F8F91C-269E-4F93-881F-AFB51CEA04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7D33FA-0CDD-46F7-B204-CF205F3DF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C08F63-97C5-4C22-98B6-B63D760A6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D768-2865-48C1-BD9A-314E555212D8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0C99EC-68BF-4BF1-B27B-59AE43F7D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B7E672-BA86-4CDF-B3FF-75FCCA60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66FB-BBF8-49A8-A5FB-F9AFF5CE5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052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B02711-F131-4F6A-8629-E5F3AC87A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8426B-6879-404C-A7B6-D73941B10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0FDD2-C352-4970-8BE0-E095112EA0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7D768-2865-48C1-BD9A-314E555212D8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7C80E-03CE-4D3B-BC97-70F368850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6E3E8-FC37-4633-A2A6-5D25BB0B99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D66FB-BBF8-49A8-A5FB-F9AFF5CE5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10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A6EBC18-3D0A-431D-9860-9623CEB950B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24337" y="96621"/>
            <a:ext cx="419100" cy="5746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65EA85C-56F0-4B0E-8FA8-5DB665F44A00}"/>
              </a:ext>
            </a:extLst>
          </p:cNvPr>
          <p:cNvSpPr txBox="1"/>
          <p:nvPr/>
        </p:nvSpPr>
        <p:spPr>
          <a:xfrm>
            <a:off x="3195961" y="199292"/>
            <a:ext cx="6391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Sassoon Infant Std" panose="020B0503020103030203" pitchFamily="34" charset="0"/>
              </a:rPr>
              <a:t>Our Lady of Perpetual </a:t>
            </a:r>
            <a:r>
              <a:rPr lang="en-US" u="sng" dirty="0" err="1">
                <a:latin typeface="Sassoon Infant Std" panose="020B0503020103030203" pitchFamily="34" charset="0"/>
              </a:rPr>
              <a:t>Succour</a:t>
            </a:r>
            <a:r>
              <a:rPr lang="en-US" u="sng" dirty="0">
                <a:latin typeface="Sassoon Infant Std" panose="020B0503020103030203" pitchFamily="34" charset="0"/>
              </a:rPr>
              <a:t> SEND Graduated Support</a:t>
            </a:r>
            <a:endParaRPr lang="en-GB" u="sng" dirty="0">
              <a:latin typeface="Sassoon Infant Std" panose="020B050302010303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112989-5FE9-4911-A24F-9A703B02D8A5}"/>
              </a:ext>
            </a:extLst>
          </p:cNvPr>
          <p:cNvSpPr txBox="1"/>
          <p:nvPr/>
        </p:nvSpPr>
        <p:spPr>
          <a:xfrm>
            <a:off x="3857715" y="978896"/>
            <a:ext cx="4372994" cy="30162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assoon Infant Std" panose="020B0503020103030203" pitchFamily="34" charset="0"/>
              </a:rPr>
              <a:t>If little, or no progress has been made:</a:t>
            </a:r>
          </a:p>
          <a:p>
            <a:endParaRPr lang="en-US" sz="800" dirty="0">
              <a:latin typeface="Sassoon Infant Std" panose="020B0503020103030203" pitchFamily="34" charset="0"/>
            </a:endParaRPr>
          </a:p>
          <a:p>
            <a:r>
              <a:rPr lang="en-US" sz="1400" dirty="0">
                <a:latin typeface="Sassoon Infant Std" panose="020B0503020103030203" pitchFamily="34" charset="0"/>
              </a:rPr>
              <a:t>Child to be added to SEN register.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Teacher to meet with parents regarding need. 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SENCO to seek outside agency support where necessary. 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Targets set with intervention planned at continuation of assess, plan, do, review cycle.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Ongoing use of differentiation, intervention or reasonable adjustments. 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Targets reviewed termly with parents. 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Annual transition support to next year group / secondary. </a:t>
            </a:r>
          </a:p>
          <a:p>
            <a:endParaRPr lang="en-US" sz="800" dirty="0">
              <a:latin typeface="Sassoon Infant Std" panose="020B0503020103030203" pitchFamily="34" charset="0"/>
            </a:endParaRPr>
          </a:p>
          <a:p>
            <a:r>
              <a:rPr lang="en-US" sz="1400" dirty="0">
                <a:latin typeface="Sassoon Infant Std" panose="020B0503020103030203" pitchFamily="34" charset="0"/>
              </a:rPr>
              <a:t>Child may or may not have diagnosis of need.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Child may or may not be eligible for HLN funding.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8BB38B-3FD5-417B-A439-F0A28D3F1431}"/>
              </a:ext>
            </a:extLst>
          </p:cNvPr>
          <p:cNvSpPr txBox="1"/>
          <p:nvPr/>
        </p:nvSpPr>
        <p:spPr>
          <a:xfrm>
            <a:off x="418731" y="1194340"/>
            <a:ext cx="2945906" cy="258532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assoon Infant Std" panose="020B0503020103030203" pitchFamily="34" charset="0"/>
              </a:rPr>
              <a:t>Child not making progress despite QFT and reasonable adjustments:</a:t>
            </a:r>
          </a:p>
          <a:p>
            <a:endParaRPr lang="en-US" sz="800" dirty="0">
              <a:latin typeface="Sassoon Infant Std" panose="020B0503020103030203" pitchFamily="34" charset="0"/>
            </a:endParaRPr>
          </a:p>
          <a:p>
            <a:r>
              <a:rPr lang="en-US" sz="1400" dirty="0">
                <a:latin typeface="Sassoon Infant Std" panose="020B0503020103030203" pitchFamily="34" charset="0"/>
              </a:rPr>
              <a:t>SENCO and teacher establish key area(s) of need.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Intervention support to be offered. 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Child to be added to concern list.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Child’s progress to be monitored by teacher over at least two school terms using plan, do, review cycle. 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Meet with parents should similar concerns be raised at home.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A177A1-04AA-41FA-8F5A-9694AF1B4810}"/>
              </a:ext>
            </a:extLst>
          </p:cNvPr>
          <p:cNvSpPr txBox="1"/>
          <p:nvPr/>
        </p:nvSpPr>
        <p:spPr>
          <a:xfrm>
            <a:off x="8723788" y="978896"/>
            <a:ext cx="3049481" cy="34470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assoon Infant Std" panose="020B0503020103030203" pitchFamily="34" charset="0"/>
              </a:rPr>
              <a:t>If there is an increase in concern:</a:t>
            </a:r>
          </a:p>
          <a:p>
            <a:endParaRPr lang="en-US" sz="800" dirty="0">
              <a:latin typeface="Sassoon Infant Std" panose="020B0503020103030203" pitchFamily="34" charset="0"/>
            </a:endParaRPr>
          </a:p>
          <a:p>
            <a:r>
              <a:rPr lang="en-US" sz="1400" dirty="0">
                <a:latin typeface="Sassoon Infant Std" panose="020B0503020103030203" pitchFamily="34" charset="0"/>
              </a:rPr>
              <a:t>Apply for HLN funding, or request increase in funding if the child is already HLN.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Consider applying for EHCP.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Increase specialist intervention support.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Individual provision map to be put in place.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Termly SEND reviews with teacher, SENCO, parents and outside agencies.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Transition support to next year group / secondary.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Annual review for child with EHCP.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Consider alternative provision where necessary.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4A007F-B76A-4A48-B5DB-E0BED16CB5E9}"/>
              </a:ext>
            </a:extLst>
          </p:cNvPr>
          <p:cNvSpPr txBox="1"/>
          <p:nvPr/>
        </p:nvSpPr>
        <p:spPr>
          <a:xfrm>
            <a:off x="993559" y="809619"/>
            <a:ext cx="153139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Sassoon Infant Std" panose="020B0503020103030203" pitchFamily="34" charset="0"/>
              </a:rPr>
              <a:t>SEND Concern</a:t>
            </a:r>
            <a:endParaRPr lang="en-GB" sz="1600" b="1" dirty="0">
              <a:latin typeface="Sassoon Infant Std" panose="020B0503020103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8919AE-0936-424F-8817-BE67B8ED3826}"/>
              </a:ext>
            </a:extLst>
          </p:cNvPr>
          <p:cNvSpPr txBox="1"/>
          <p:nvPr/>
        </p:nvSpPr>
        <p:spPr>
          <a:xfrm>
            <a:off x="5197875" y="594264"/>
            <a:ext cx="153139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Sassoon Infant Std" panose="020B0503020103030203" pitchFamily="34" charset="0"/>
              </a:rPr>
              <a:t>SEND Support</a:t>
            </a:r>
            <a:endParaRPr lang="en-GB" sz="1600" b="1" dirty="0">
              <a:latin typeface="Sassoon Infant Std" panose="020B0503020103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19BC42-B906-4418-9FE4-EF6EB04CF5D7}"/>
              </a:ext>
            </a:extLst>
          </p:cNvPr>
          <p:cNvSpPr txBox="1"/>
          <p:nvPr/>
        </p:nvSpPr>
        <p:spPr>
          <a:xfrm>
            <a:off x="9587884" y="596058"/>
            <a:ext cx="135828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Sassoon Infant Std" panose="020B0503020103030203" pitchFamily="34" charset="0"/>
              </a:rPr>
              <a:t>HLN / EHCP</a:t>
            </a:r>
            <a:endParaRPr lang="en-GB" sz="1600" b="1" dirty="0">
              <a:latin typeface="Sassoon Infant Std" panose="020B0503020103030203" pitchFamily="34" charset="0"/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1D34961B-C353-4F20-A783-DD7029389FE4}"/>
              </a:ext>
            </a:extLst>
          </p:cNvPr>
          <p:cNvSpPr/>
          <p:nvPr/>
        </p:nvSpPr>
        <p:spPr>
          <a:xfrm>
            <a:off x="3195961" y="2166151"/>
            <a:ext cx="736847" cy="369332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FB16E272-9213-4F2B-8F7D-EB31103D914B}"/>
              </a:ext>
            </a:extLst>
          </p:cNvPr>
          <p:cNvSpPr/>
          <p:nvPr/>
        </p:nvSpPr>
        <p:spPr>
          <a:xfrm>
            <a:off x="7986940" y="2191018"/>
            <a:ext cx="736847" cy="369332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6B09839-0122-498D-90F4-B13DB0A9C5CB}"/>
              </a:ext>
            </a:extLst>
          </p:cNvPr>
          <p:cNvSpPr txBox="1"/>
          <p:nvPr/>
        </p:nvSpPr>
        <p:spPr>
          <a:xfrm>
            <a:off x="9782431" y="4573890"/>
            <a:ext cx="2190195" cy="212365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Sassoon Infant Std" panose="020B0503020103030203" pitchFamily="34" charset="0"/>
              </a:rPr>
              <a:t>Key:</a:t>
            </a:r>
          </a:p>
          <a:p>
            <a:r>
              <a:rPr lang="en-US" sz="1200" dirty="0">
                <a:latin typeface="Sassoon Infant Std" panose="020B0503020103030203" pitchFamily="34" charset="0"/>
              </a:rPr>
              <a:t>SEND – Special Educational Need or Disability.</a:t>
            </a:r>
          </a:p>
          <a:p>
            <a:r>
              <a:rPr lang="en-US" sz="1200" dirty="0">
                <a:latin typeface="Sassoon Infant Std" panose="020B0503020103030203" pitchFamily="34" charset="0"/>
              </a:rPr>
              <a:t>QFT - Quality First Teaching</a:t>
            </a:r>
          </a:p>
          <a:p>
            <a:r>
              <a:rPr lang="en-US" sz="1200" dirty="0">
                <a:latin typeface="Sassoon Infant Std" panose="020B0503020103030203" pitchFamily="34" charset="0"/>
              </a:rPr>
              <a:t>HLN - Higher Level Need</a:t>
            </a:r>
          </a:p>
          <a:p>
            <a:r>
              <a:rPr lang="en-US" sz="1200" dirty="0">
                <a:latin typeface="Sassoon Infant Std" panose="020B0503020103030203" pitchFamily="34" charset="0"/>
              </a:rPr>
              <a:t>EHCP – Education Health Care Plan</a:t>
            </a:r>
          </a:p>
          <a:p>
            <a:r>
              <a:rPr lang="en-US" sz="1200" dirty="0">
                <a:latin typeface="Sassoon Infant Std" panose="020B0503020103030203" pitchFamily="34" charset="0"/>
              </a:rPr>
              <a:t>SEMH – Social, Emotional, Mental Health</a:t>
            </a:r>
          </a:p>
          <a:p>
            <a:r>
              <a:rPr lang="en-US" sz="1200" dirty="0">
                <a:latin typeface="Sassoon Infant Std" panose="020B0503020103030203" pitchFamily="34" charset="0"/>
              </a:rPr>
              <a:t>ELSA – Emotional Literacy Support Assistant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10633A-4555-421F-95BA-D7891A0C4EB6}"/>
              </a:ext>
            </a:extLst>
          </p:cNvPr>
          <p:cNvSpPr/>
          <p:nvPr/>
        </p:nvSpPr>
        <p:spPr>
          <a:xfrm>
            <a:off x="2371589" y="4260203"/>
            <a:ext cx="2385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latin typeface="Sassoon Infant Std" panose="020B0503020103030203" pitchFamily="34" charset="0"/>
              </a:rPr>
              <a:t>Mental Health Support 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1989C3F-43D0-44C4-9A72-06B9CC80DD1E}"/>
              </a:ext>
            </a:extLst>
          </p:cNvPr>
          <p:cNvSpPr txBox="1"/>
          <p:nvPr/>
        </p:nvSpPr>
        <p:spPr>
          <a:xfrm>
            <a:off x="219374" y="5160941"/>
            <a:ext cx="3087950" cy="1600438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assoon Infant Std" panose="020B0503020103030203" pitchFamily="34" charset="0"/>
              </a:rPr>
              <a:t>Mental Health Check ins and worry box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Mental Health Workout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RSE/PSHE curriculum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Quality First Teaching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Mental Health week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Liturgies and Personal Reflection 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MHST class workshops and assemblies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D6A5033-AE61-42DC-8C28-7BEAD5E4444B}"/>
              </a:ext>
            </a:extLst>
          </p:cNvPr>
          <p:cNvSpPr txBox="1"/>
          <p:nvPr/>
        </p:nvSpPr>
        <p:spPr>
          <a:xfrm>
            <a:off x="943437" y="4663408"/>
            <a:ext cx="1796249" cy="33855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Sassoon Infant Std" panose="020B0503020103030203" pitchFamily="34" charset="0"/>
              </a:rPr>
              <a:t>Universal Support</a:t>
            </a:r>
            <a:endParaRPr lang="en-GB" sz="1600" b="1" dirty="0">
              <a:latin typeface="Sassoon Infant Std" panose="020B05030201030302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39A32F-343A-46F7-AAF0-1EA9447039B8}"/>
              </a:ext>
            </a:extLst>
          </p:cNvPr>
          <p:cNvSpPr txBox="1"/>
          <p:nvPr/>
        </p:nvSpPr>
        <p:spPr>
          <a:xfrm>
            <a:off x="4343253" y="4702939"/>
            <a:ext cx="1796249" cy="33855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Sassoon Infant Std" panose="020B0503020103030203" pitchFamily="34" charset="0"/>
              </a:rPr>
              <a:t>Targeted Provision</a:t>
            </a:r>
            <a:endParaRPr lang="en-GB" sz="1600" b="1" dirty="0">
              <a:latin typeface="Sassoon Infant Std" panose="020B050302010303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EE3D621-A3CC-4664-B2EF-8B6E5D36A6EF}"/>
              </a:ext>
            </a:extLst>
          </p:cNvPr>
          <p:cNvSpPr txBox="1"/>
          <p:nvPr/>
        </p:nvSpPr>
        <p:spPr>
          <a:xfrm>
            <a:off x="7135612" y="4734437"/>
            <a:ext cx="2190194" cy="33855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Sassoon Infant Std" panose="020B0503020103030203" pitchFamily="34" charset="0"/>
              </a:rPr>
              <a:t>Higher Need Provision</a:t>
            </a:r>
            <a:endParaRPr lang="en-GB" sz="1600" b="1" dirty="0">
              <a:latin typeface="Sassoon Infant Std" panose="020B05030201030302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C264B02-BFBE-4EB4-8A83-A5B282316EBB}"/>
              </a:ext>
            </a:extLst>
          </p:cNvPr>
          <p:cNvSpPr txBox="1"/>
          <p:nvPr/>
        </p:nvSpPr>
        <p:spPr>
          <a:xfrm>
            <a:off x="3932808" y="5309629"/>
            <a:ext cx="2531477" cy="138499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assoon Infant Std" panose="020B0503020103030203" pitchFamily="34" charset="0"/>
              </a:rPr>
              <a:t>ELSA intervention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MHST 1-1 intervention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Routes 2 Inclusion resources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SEMH intervention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Outside agency support, such as the </a:t>
            </a:r>
            <a:r>
              <a:rPr lang="en-US" sz="1400" dirty="0" err="1">
                <a:latin typeface="Sassoon Infant Std" panose="020B0503020103030203" pitchFamily="34" charset="0"/>
              </a:rPr>
              <a:t>Behaviour</a:t>
            </a:r>
            <a:r>
              <a:rPr lang="en-US" sz="1400" dirty="0">
                <a:latin typeface="Sassoon Infant Std" panose="020B0503020103030203" pitchFamily="34" charset="0"/>
              </a:rPr>
              <a:t> Support Team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AD7B6FE-3DD6-470C-9A32-FAD797869E0F}"/>
              </a:ext>
            </a:extLst>
          </p:cNvPr>
          <p:cNvSpPr txBox="1"/>
          <p:nvPr/>
        </p:nvSpPr>
        <p:spPr>
          <a:xfrm>
            <a:off x="7001094" y="5381434"/>
            <a:ext cx="2459230" cy="954107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Sassoon Infant Std" panose="020B0503020103030203" pitchFamily="34" charset="0"/>
              </a:rPr>
              <a:t>Individualised</a:t>
            </a:r>
            <a:r>
              <a:rPr lang="en-US" sz="1400" dirty="0">
                <a:latin typeface="Sassoon Infant Std" panose="020B0503020103030203" pitchFamily="34" charset="0"/>
              </a:rPr>
              <a:t> provision timetable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1:1 intervention</a:t>
            </a:r>
          </a:p>
          <a:p>
            <a:r>
              <a:rPr lang="en-US" sz="1400" dirty="0">
                <a:latin typeface="Sassoon Infant Std" panose="020B0503020103030203" pitchFamily="34" charset="0"/>
              </a:rPr>
              <a:t>Intensive Interaction</a:t>
            </a: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478B6259-62B7-47B4-9F4F-B347DA3C9F18}"/>
              </a:ext>
            </a:extLst>
          </p:cNvPr>
          <p:cNvSpPr/>
          <p:nvPr/>
        </p:nvSpPr>
        <p:spPr>
          <a:xfrm>
            <a:off x="3101006" y="5707487"/>
            <a:ext cx="897320" cy="369332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667981B5-46AF-4F92-A645-EBBEA3317A65}"/>
              </a:ext>
            </a:extLst>
          </p:cNvPr>
          <p:cNvSpPr/>
          <p:nvPr/>
        </p:nvSpPr>
        <p:spPr>
          <a:xfrm>
            <a:off x="6139502" y="5747053"/>
            <a:ext cx="897320" cy="369332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447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368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 Infant Std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Thompson</dc:creator>
  <cp:lastModifiedBy>Fiona Wadsley</cp:lastModifiedBy>
  <cp:revision>10</cp:revision>
  <cp:lastPrinted>2024-06-12T07:49:55Z</cp:lastPrinted>
  <dcterms:created xsi:type="dcterms:W3CDTF">2024-05-24T07:11:57Z</dcterms:created>
  <dcterms:modified xsi:type="dcterms:W3CDTF">2024-06-20T11:27:15Z</dcterms:modified>
</cp:coreProperties>
</file>